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9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59" r:id="rId9"/>
    <p:sldId id="260" r:id="rId10"/>
  </p:sldIdLst>
  <p:sldSz cx="12192000" cy="6858000"/>
  <p:notesSz cx="6858000" cy="9144000"/>
  <p:embeddedFontLst>
    <p:embeddedFont>
      <p:font typeface="KB금융 본문체 Medium" panose="020B0603000000000000" pitchFamily="50" charset="-127"/>
      <p:regular r:id="rId11"/>
    </p:embeddedFont>
    <p:embeddedFont>
      <p:font typeface="KB금융 제목체 Medium" panose="020B0603000000000000" pitchFamily="50" charset="-127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Noto Sans" panose="020B0600000101010101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700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18" autoAdjust="0"/>
    <p:restoredTop sz="97039"/>
  </p:normalViewPr>
  <p:slideViewPr>
    <p:cSldViewPr snapToGrid="0" snapToObjects="1">
      <p:cViewPr varScale="1">
        <p:scale>
          <a:sx n="89" d="100"/>
          <a:sy n="89" d="100"/>
        </p:scale>
        <p:origin x="485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jpg>
</file>

<file path=ppt/media/image12.jfif>
</file>

<file path=ppt/media/image13.jfif>
</file>

<file path=ppt/media/image14.jpg>
</file>

<file path=ppt/media/image15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A9BE6E0-C971-C0CA-9ACD-B79274EFDA6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46643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6">
            <a:extLst>
              <a:ext uri="{FF2B5EF4-FFF2-40B4-BE49-F238E27FC236}">
                <a16:creationId xmlns:a16="http://schemas.microsoft.com/office/drawing/2014/main" id="{82BA0FCE-C488-1CAA-3FF0-9930791DA3A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72173" y="934571"/>
            <a:ext cx="3278804" cy="4988859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00215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FB73791-6B52-6C74-B623-4405A857E71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" y="2384612"/>
            <a:ext cx="12191999" cy="3871689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그림을 추가하려면 아이콘을 클릭하십시오</a:t>
            </a:r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12626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6832479E-AFEC-F9F3-D1C8-6A35A78328E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01590" y="1421297"/>
            <a:ext cx="3418171" cy="4015407"/>
          </a:xfrm>
        </p:spPr>
        <p:txBody>
          <a:bodyPr/>
          <a:lstStyle/>
          <a:p>
            <a:r>
              <a:rPr kumimoji="1" lang="ko-KR" altLang="en-US"/>
              <a:t>그림을 추가하려면 아이콘을 클릭하십시오</a:t>
            </a:r>
            <a:endParaRPr kumimoji="1" lang="ko-Kore-KR" altLang="en-US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B046F434-A0CE-4648-B7ED-F65F79DFF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5902" y="626518"/>
            <a:ext cx="5706911" cy="651765"/>
          </a:xfrm>
        </p:spPr>
        <p:txBody>
          <a:bodyPr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3200" b="1" kern="1200" spc="-15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6" name="텍스트 개체 틀 9">
            <a:extLst>
              <a:ext uri="{FF2B5EF4-FFF2-40B4-BE49-F238E27FC236}">
                <a16:creationId xmlns:a16="http://schemas.microsoft.com/office/drawing/2014/main" id="{A5AEB7B4-8602-EB4A-92EA-0457F850C8B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45902" y="1455496"/>
            <a:ext cx="5706911" cy="4849007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buNone/>
              <a:defRPr sz="1200">
                <a:solidFill>
                  <a:schemeClr val="bg1"/>
                </a:solidFill>
              </a:defRPr>
            </a:lvl3pPr>
            <a:lvl4pPr marL="1371600" indent="0">
              <a:buNone/>
              <a:defRPr sz="1100">
                <a:solidFill>
                  <a:schemeClr val="bg1"/>
                </a:solidFill>
              </a:defRPr>
            </a:lvl4pPr>
            <a:lvl5pPr marL="1828800" indent="0">
              <a:buNone/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6073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AC0959E-D4A3-8EA0-24A6-9435CA44BC0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kumimoji="1" lang="ko-KR" altLang="en-US"/>
              <a:t>그림을 추가하려면 아이콘을 클릭하십시오</a:t>
            </a:r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47868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72BABE-BBAD-CB46-A741-944DA49A4DC9}" type="datetimeFigureOut">
              <a:rPr kumimoji="1" lang="ko-KR" altLang="en-US" smtClean="0"/>
              <a:t>2023-03-24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A312BF-63D2-D540-ADA9-6DC63533A88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99691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5" r:id="rId2"/>
    <p:sldLayoutId id="2147483706" r:id="rId3"/>
    <p:sldLayoutId id="2147483707" r:id="rId4"/>
    <p:sldLayoutId id="2147483708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jpg"/><Relationship Id="rId5" Type="http://schemas.openxmlformats.org/officeDocument/2006/relationships/image" Target="../media/image13.jfif"/><Relationship Id="rId4" Type="http://schemas.openxmlformats.org/officeDocument/2006/relationships/image" Target="../media/image12.jfi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그림 개체 틀 37" descr="사람, 바닥, 가장, 그룹이(가) 표시된 사진&#10;&#10;자동 생성된 설명">
            <a:extLst>
              <a:ext uri="{FF2B5EF4-FFF2-40B4-BE49-F238E27FC236}">
                <a16:creationId xmlns:a16="http://schemas.microsoft.com/office/drawing/2014/main" id="{13428F3A-01A4-6769-1F62-FB19188A2874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8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4970" t="9940" r="4970"/>
          <a:stretch/>
        </p:blipFill>
        <p:spPr>
          <a:xfrm>
            <a:off x="0" y="0"/>
            <a:ext cx="12192000" cy="6858000"/>
          </a:xfrm>
        </p:spPr>
      </p:pic>
      <p:sp>
        <p:nvSpPr>
          <p:cNvPr id="10" name="타원 9">
            <a:extLst>
              <a:ext uri="{FF2B5EF4-FFF2-40B4-BE49-F238E27FC236}">
                <a16:creationId xmlns:a16="http://schemas.microsoft.com/office/drawing/2014/main" id="{EE8C532E-D85C-51D0-E46A-46A5D6F29855}"/>
              </a:ext>
            </a:extLst>
          </p:cNvPr>
          <p:cNvSpPr/>
          <p:nvPr/>
        </p:nvSpPr>
        <p:spPr>
          <a:xfrm>
            <a:off x="3523130" y="856130"/>
            <a:ext cx="5145741" cy="5145741"/>
          </a:xfrm>
          <a:prstGeom prst="ellipse">
            <a:avLst/>
          </a:prstGeom>
          <a:gradFill>
            <a:gsLst>
              <a:gs pos="79000">
                <a:schemeClr val="accent2"/>
              </a:gs>
              <a:gs pos="0">
                <a:schemeClr val="accent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KB금융 제목체 Medium" panose="020B0603000000000000" pitchFamily="50" charset="-127"/>
              <a:ea typeface="KB금융 제목체 Medium" panose="020B0603000000000000" pitchFamily="50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CA70E302-8816-1C33-752C-3CB599820EE7}"/>
              </a:ext>
            </a:extLst>
          </p:cNvPr>
          <p:cNvSpPr/>
          <p:nvPr/>
        </p:nvSpPr>
        <p:spPr>
          <a:xfrm>
            <a:off x="7201700" y="4739563"/>
            <a:ext cx="1191185" cy="1191185"/>
          </a:xfrm>
          <a:prstGeom prst="ellipse">
            <a:avLst/>
          </a:prstGeom>
          <a:gradFill>
            <a:gsLst>
              <a:gs pos="79000">
                <a:schemeClr val="accent2"/>
              </a:gs>
              <a:gs pos="0">
                <a:schemeClr val="accent1"/>
              </a:gs>
            </a:gsLst>
            <a:lin ang="5400000" scaled="1"/>
          </a:gradFill>
          <a:ln w="254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KB금융 제목체 Medium" panose="020B0603000000000000" pitchFamily="50" charset="-127"/>
              <a:ea typeface="KB금융 제목체 Medium" panose="020B0603000000000000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61E899C-DC15-EF83-9743-91BBB16D90D0}"/>
              </a:ext>
            </a:extLst>
          </p:cNvPr>
          <p:cNvSpPr txBox="1"/>
          <p:nvPr/>
        </p:nvSpPr>
        <p:spPr>
          <a:xfrm>
            <a:off x="1622570" y="1846123"/>
            <a:ext cx="92702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400" b="0" spc="-150">
                <a:latin typeface="+mj-lt"/>
              </a:defRPr>
            </a:lvl1pPr>
          </a:lstStyle>
          <a:p>
            <a:pPr algn="ctr"/>
            <a:r>
              <a:rPr lang="en-US" altLang="ko-KR" sz="8000" b="1" dirty="0">
                <a:solidFill>
                  <a:schemeClr val="bg1"/>
                </a:solidFill>
                <a:latin typeface="KB금융 제목체 Medium" panose="020B0603000000000000" pitchFamily="50" charset="-127"/>
                <a:ea typeface="KB금융 제목체 Medium" panose="020B0603000000000000" pitchFamily="50" charset="-127"/>
              </a:rPr>
              <a:t>HR Plan</a:t>
            </a:r>
            <a:endParaRPr lang="ko-KR" altLang="en-US" sz="6000" b="1" dirty="0">
              <a:solidFill>
                <a:schemeClr val="bg1"/>
              </a:solidFill>
              <a:latin typeface="KB금융 제목체 Medium" panose="020B0603000000000000" pitchFamily="50" charset="-127"/>
              <a:ea typeface="KB금융 제목체 Medium" panose="020B0603000000000000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A8EA49-2549-7546-BDF2-B4471F69A483}"/>
              </a:ext>
            </a:extLst>
          </p:cNvPr>
          <p:cNvSpPr txBox="1"/>
          <p:nvPr/>
        </p:nvSpPr>
        <p:spPr>
          <a:xfrm>
            <a:off x="3884017" y="3051550"/>
            <a:ext cx="4593769" cy="14893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ct val="150000"/>
              </a:lnSpc>
              <a:defRPr sz="1400">
                <a:solidFill>
                  <a:schemeClr val="accent2"/>
                </a:solidFill>
              </a:defRPr>
            </a:lvl1pPr>
          </a:lstStyle>
          <a:p>
            <a:pPr algn="ctr"/>
            <a:r>
              <a:rPr lang="ko-KR" altLang="en-US" sz="3200" dirty="0" err="1">
                <a:solidFill>
                  <a:schemeClr val="bg1"/>
                </a:solidFill>
                <a:latin typeface="KB금융 제목체 Medium" panose="020B0603000000000000" pitchFamily="50" charset="-127"/>
                <a:ea typeface="KB금융 제목체 Medium" panose="020B0603000000000000" pitchFamily="50" charset="-127"/>
              </a:rPr>
              <a:t>저성과자</a:t>
            </a:r>
            <a:r>
              <a:rPr lang="en-US" altLang="ko-KR" sz="2400" dirty="0">
                <a:solidFill>
                  <a:schemeClr val="bg1"/>
                </a:solidFill>
                <a:latin typeface="KB금융 제목체 Medium" panose="020B0603000000000000" pitchFamily="50" charset="-127"/>
                <a:ea typeface="KB금융 제목체 Medium" panose="020B0603000000000000" pitchFamily="50" charset="-127"/>
              </a:rPr>
              <a:t>(Free Rider)</a:t>
            </a:r>
            <a:r>
              <a:rPr lang="ko-KR" altLang="en-US" sz="3200" dirty="0">
                <a:solidFill>
                  <a:schemeClr val="bg1"/>
                </a:solidFill>
                <a:latin typeface="KB금융 제목체 Medium" panose="020B0603000000000000" pitchFamily="50" charset="-127"/>
                <a:ea typeface="KB금융 제목체 Medium" panose="020B0603000000000000" pitchFamily="50" charset="-127"/>
              </a:rPr>
              <a:t> </a:t>
            </a:r>
            <a:endParaRPr lang="en-US" altLang="ko-KR" sz="3200" dirty="0">
              <a:solidFill>
                <a:schemeClr val="bg1"/>
              </a:solidFill>
              <a:latin typeface="KB금융 제목체 Medium" panose="020B0603000000000000" pitchFamily="50" charset="-127"/>
              <a:ea typeface="KB금융 제목체 Medium" panose="020B0603000000000000" pitchFamily="50" charset="-127"/>
            </a:endParaRPr>
          </a:p>
          <a:p>
            <a:pPr algn="ctr"/>
            <a:r>
              <a:rPr lang="ko-KR" altLang="en-US" sz="3200" dirty="0">
                <a:solidFill>
                  <a:schemeClr val="bg1"/>
                </a:solidFill>
                <a:latin typeface="KB금융 제목체 Medium" panose="020B0603000000000000" pitchFamily="50" charset="-127"/>
                <a:ea typeface="KB금융 제목체 Medium" panose="020B0603000000000000" pitchFamily="50" charset="-127"/>
              </a:rPr>
              <a:t>확실하게 걸러내자👍</a:t>
            </a:r>
            <a:endParaRPr lang="pt-BR" altLang="ko-KR" sz="3200" dirty="0">
              <a:solidFill>
                <a:schemeClr val="bg1"/>
              </a:solidFill>
              <a:latin typeface="KB금융 제목체 Medium" panose="020B0603000000000000" pitchFamily="50" charset="-127"/>
              <a:ea typeface="KB금융 제목체 Medium" panose="020B0603000000000000" pitchFamily="50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A75E3BCC-AABA-B04D-9654-4F4B9905D4F4}"/>
              </a:ext>
            </a:extLst>
          </p:cNvPr>
          <p:cNvSpPr/>
          <p:nvPr/>
        </p:nvSpPr>
        <p:spPr>
          <a:xfrm rot="10800000">
            <a:off x="3218330" y="2598571"/>
            <a:ext cx="679398" cy="679398"/>
          </a:xfrm>
          <a:prstGeom prst="ellipse">
            <a:avLst/>
          </a:prstGeom>
          <a:gradFill>
            <a:gsLst>
              <a:gs pos="79000">
                <a:schemeClr val="accent2"/>
              </a:gs>
              <a:gs pos="0">
                <a:schemeClr val="accent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KB금융 제목체 Medium" panose="020B0603000000000000" pitchFamily="50" charset="-127"/>
              <a:ea typeface="KB금융 제목체 Medium" panose="020B06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54698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68F0EED-5E7A-65B2-4F06-82C70725A39B}"/>
              </a:ext>
            </a:extLst>
          </p:cNvPr>
          <p:cNvSpPr/>
          <p:nvPr/>
        </p:nvSpPr>
        <p:spPr>
          <a:xfrm>
            <a:off x="4450976" y="1496291"/>
            <a:ext cx="6934199" cy="3865418"/>
          </a:xfrm>
          <a:prstGeom prst="rect">
            <a:avLst/>
          </a:prstGeom>
          <a:gradFill>
            <a:gsLst>
              <a:gs pos="79000">
                <a:schemeClr val="accent2"/>
              </a:gs>
              <a:gs pos="0">
                <a:schemeClr val="accent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KB금융 본문체 Medium" panose="020B0603000000000000" pitchFamily="50" charset="-127"/>
              <a:ea typeface="KB금융 본문체 Medium" panose="020B0603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1315087-17A1-B7F1-CBD0-9AF9BA3DE2B5}"/>
              </a:ext>
            </a:extLst>
          </p:cNvPr>
          <p:cNvSpPr txBox="1"/>
          <p:nvPr/>
        </p:nvSpPr>
        <p:spPr>
          <a:xfrm>
            <a:off x="4450977" y="2628326"/>
            <a:ext cx="6934200" cy="2970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 sz="2800" b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sz="2000" b="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부서별 급여 조회 기능 추가</a:t>
            </a:r>
            <a:endParaRPr lang="en-US" altLang="ko-KR" sz="2000" b="0" dirty="0">
              <a:latin typeface="KB금융 본문체 Medium" panose="020B0603000000000000" pitchFamily="50" charset="-127"/>
              <a:ea typeface="KB금융 본문체 Medium" panose="020B0603000000000000" pitchFamily="50" charset="-127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sz="2000" b="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부서별 고과 조회 기능 추가해주세요</a:t>
            </a:r>
            <a:r>
              <a:rPr lang="en-US" altLang="ko-KR" sz="2000" b="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sz="2000" b="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고과 대비 부적합한 성과급을 수령하는 직원을 </a:t>
            </a:r>
            <a:endParaRPr lang="en-US" altLang="ko-KR" sz="2000" b="0" dirty="0">
              <a:latin typeface="KB금융 본문체 Medium" panose="020B0603000000000000" pitchFamily="50" charset="-127"/>
              <a:ea typeface="KB금융 본문체 Medium" panose="020B0603000000000000" pitchFamily="50" charset="-127"/>
            </a:endParaRPr>
          </a:p>
          <a:p>
            <a:r>
              <a:rPr lang="en-US" altLang="ko-KR" sz="2000" b="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   </a:t>
            </a:r>
            <a:r>
              <a:rPr lang="ko-KR" altLang="en-US" sz="2000" b="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분류할 수 있는 기능 추가해주세요</a:t>
            </a:r>
            <a:br>
              <a:rPr lang="ko-KR" altLang="en-US" sz="110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</a:br>
            <a:endParaRPr lang="en-US" altLang="ko-KR" sz="1800" b="0" dirty="0">
              <a:latin typeface="KB금융 본문체 Medium" panose="020B0603000000000000" pitchFamily="50" charset="-127"/>
              <a:ea typeface="KB금융 본문체 Medium" panose="020B0603000000000000" pitchFamily="50" charset="-127"/>
            </a:endParaRPr>
          </a:p>
          <a:p>
            <a:br>
              <a:rPr lang="ko-KR" altLang="en-US" sz="110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</a:br>
            <a:r>
              <a:rPr lang="ko-KR" altLang="en-US" sz="1800" b="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 </a:t>
            </a:r>
            <a:endParaRPr lang="pt-BR" altLang="ko-KR" sz="1100" dirty="0">
              <a:latin typeface="KB금융 본문체 Medium" panose="020B0603000000000000" pitchFamily="50" charset="-127"/>
              <a:ea typeface="KB금융 본문체 Medium" panose="020B0603000000000000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2BDC78-E011-AE8E-2B2A-19C6EDB34B3B}"/>
              </a:ext>
            </a:extLst>
          </p:cNvPr>
          <p:cNvSpPr txBox="1"/>
          <p:nvPr/>
        </p:nvSpPr>
        <p:spPr>
          <a:xfrm>
            <a:off x="4627669" y="1958225"/>
            <a:ext cx="5170071" cy="668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ct val="150000"/>
              </a:lnSpc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ko-KR" altLang="en-US" sz="2800" b="1" dirty="0">
                <a:solidFill>
                  <a:schemeClr val="bg1"/>
                </a:solidFill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고객 요구사항</a:t>
            </a:r>
            <a:endParaRPr lang="pt-BR" altLang="ko-KR" sz="2800" b="1" dirty="0">
              <a:solidFill>
                <a:schemeClr val="bg1"/>
              </a:solidFill>
              <a:latin typeface="KB금융 본문체 Medium" panose="020B0603000000000000" pitchFamily="50" charset="-127"/>
              <a:ea typeface="KB금융 본문체 Medium" panose="020B0603000000000000" pitchFamily="50" charset="-127"/>
            </a:endParaRPr>
          </a:p>
        </p:txBody>
      </p:sp>
      <p:pic>
        <p:nvPicPr>
          <p:cNvPr id="19" name="그림 개체 틀 18" descr="사람, 실내, 노트북, 사람들이(가) 표시된 사진&#10;&#10;자동 생성된 설명">
            <a:extLst>
              <a:ext uri="{FF2B5EF4-FFF2-40B4-BE49-F238E27FC236}">
                <a16:creationId xmlns:a16="http://schemas.microsoft.com/office/drawing/2014/main" id="{DD9FEC2D-1BA9-00F7-CEE9-D1F93DF71C5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257018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그림 개체 틀 30" descr="테이블, 사람, 실내, 사람들이(가) 표시된 사진&#10;&#10;자동 생성된 설명">
            <a:extLst>
              <a:ext uri="{FF2B5EF4-FFF2-40B4-BE49-F238E27FC236}">
                <a16:creationId xmlns:a16="http://schemas.microsoft.com/office/drawing/2014/main" id="{3F330892-4BB3-3AC2-6879-74B1DAC49B7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1785172"/>
            <a:ext cx="12191999" cy="3871689"/>
          </a:xfr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D439D7D-91FC-E3C5-4E66-6E82996E5FDD}"/>
              </a:ext>
            </a:extLst>
          </p:cNvPr>
          <p:cNvSpPr/>
          <p:nvPr/>
        </p:nvSpPr>
        <p:spPr>
          <a:xfrm>
            <a:off x="0" y="1774939"/>
            <a:ext cx="12192000" cy="3881922"/>
          </a:xfrm>
          <a:prstGeom prst="rect">
            <a:avLst/>
          </a:prstGeom>
          <a:gradFill>
            <a:gsLst>
              <a:gs pos="79000">
                <a:schemeClr val="accent2">
                  <a:alpha val="84586"/>
                </a:schemeClr>
              </a:gs>
              <a:gs pos="0">
                <a:schemeClr val="accent1">
                  <a:alpha val="82087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284B6A-83B4-6E95-3D57-AD02B44D2269}"/>
              </a:ext>
            </a:extLst>
          </p:cNvPr>
          <p:cNvSpPr txBox="1"/>
          <p:nvPr/>
        </p:nvSpPr>
        <p:spPr>
          <a:xfrm>
            <a:off x="-608404" y="355919"/>
            <a:ext cx="64015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 b="1" spc="-150">
                <a:latin typeface="+mj-lt"/>
              </a:defRPr>
            </a:lvl1pPr>
          </a:lstStyle>
          <a:p>
            <a:pPr algn="ctr"/>
            <a:r>
              <a:rPr lang="en-US" altLang="ko-KR" sz="320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ENTITY </a:t>
            </a:r>
            <a:r>
              <a:rPr lang="ko-KR" altLang="en-US" sz="320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설계도 및 구현화면</a:t>
            </a:r>
            <a:endParaRPr lang="pt-BR" altLang="ko-KR" sz="3200" dirty="0">
              <a:latin typeface="KB금융 본문체 Medium" panose="020B0603000000000000" pitchFamily="50" charset="-127"/>
              <a:ea typeface="KB금융 본문체 Medium" panose="020B0603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177D6F-5CB0-192D-83C4-C905CC08A42D}"/>
              </a:ext>
            </a:extLst>
          </p:cNvPr>
          <p:cNvSpPr txBox="1"/>
          <p:nvPr/>
        </p:nvSpPr>
        <p:spPr>
          <a:xfrm>
            <a:off x="1320915" y="3466596"/>
            <a:ext cx="2189839" cy="1171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lnSpc>
                <a:spcPct val="150000"/>
              </a:lnSpc>
              <a:defRPr sz="1400">
                <a:solidFill>
                  <a:schemeClr val="accent2"/>
                </a:solidFill>
              </a:defRPr>
            </a:lvl1pPr>
          </a:lstStyle>
          <a:p>
            <a:pPr algn="ctr"/>
            <a:r>
              <a:rPr lang="pt-BR" altLang="ko-KR" sz="1200" dirty="0" err="1">
                <a:solidFill>
                  <a:schemeClr val="bg1"/>
                </a:solidFill>
              </a:rPr>
              <a:t>Lorem</a:t>
            </a:r>
            <a:r>
              <a:rPr lang="pt-BR" altLang="ko-KR" sz="1200" dirty="0">
                <a:solidFill>
                  <a:schemeClr val="bg1"/>
                </a:solidFill>
              </a:rPr>
              <a:t> ipsum </a:t>
            </a:r>
            <a:r>
              <a:rPr lang="pt-BR" altLang="ko-KR" sz="1200" dirty="0" err="1">
                <a:solidFill>
                  <a:schemeClr val="bg1"/>
                </a:solidFill>
              </a:rPr>
              <a:t>dolor</a:t>
            </a:r>
            <a:r>
              <a:rPr lang="pt-BR" altLang="ko-KR" sz="1200" dirty="0">
                <a:solidFill>
                  <a:schemeClr val="bg1"/>
                </a:solidFill>
              </a:rPr>
              <a:t> </a:t>
            </a:r>
            <a:r>
              <a:rPr lang="pt-BR" altLang="ko-KR" sz="1200" dirty="0" err="1">
                <a:solidFill>
                  <a:schemeClr val="bg1"/>
                </a:solidFill>
              </a:rPr>
              <a:t>sit</a:t>
            </a:r>
            <a:r>
              <a:rPr lang="pt-BR" altLang="ko-KR" sz="1200" dirty="0">
                <a:solidFill>
                  <a:schemeClr val="bg1"/>
                </a:solidFill>
              </a:rPr>
              <a:t> </a:t>
            </a:r>
            <a:r>
              <a:rPr lang="pt-BR" altLang="ko-KR" sz="1200" dirty="0" err="1">
                <a:solidFill>
                  <a:schemeClr val="bg1"/>
                </a:solidFill>
              </a:rPr>
              <a:t>amet</a:t>
            </a:r>
            <a:r>
              <a:rPr lang="pt-BR" altLang="ko-KR" sz="1200" dirty="0">
                <a:solidFill>
                  <a:schemeClr val="bg1"/>
                </a:solidFill>
              </a:rPr>
              <a:t>, </a:t>
            </a:r>
            <a:r>
              <a:rPr lang="pt-BR" altLang="ko-KR" sz="1200" dirty="0" err="1">
                <a:solidFill>
                  <a:schemeClr val="bg1"/>
                </a:solidFill>
              </a:rPr>
              <a:t>ea</a:t>
            </a:r>
            <a:r>
              <a:rPr lang="pt-BR" altLang="ko-KR" sz="1200" dirty="0">
                <a:solidFill>
                  <a:schemeClr val="bg1"/>
                </a:solidFill>
              </a:rPr>
              <a:t> </a:t>
            </a:r>
            <a:r>
              <a:rPr lang="pt-BR" altLang="ko-KR" sz="1200" dirty="0" err="1">
                <a:solidFill>
                  <a:schemeClr val="bg1"/>
                </a:solidFill>
              </a:rPr>
              <a:t>ius</a:t>
            </a:r>
            <a:r>
              <a:rPr lang="pt-BR" altLang="ko-KR" sz="1200" dirty="0">
                <a:solidFill>
                  <a:schemeClr val="bg1"/>
                </a:solidFill>
              </a:rPr>
              <a:t> </a:t>
            </a:r>
            <a:r>
              <a:rPr lang="pt-BR" altLang="ko-KR" sz="1200" dirty="0" err="1">
                <a:solidFill>
                  <a:schemeClr val="bg1"/>
                </a:solidFill>
              </a:rPr>
              <a:t>labitur</a:t>
            </a:r>
            <a:r>
              <a:rPr lang="pt-BR" altLang="ko-KR" sz="1200" dirty="0">
                <a:solidFill>
                  <a:schemeClr val="bg1"/>
                </a:solidFill>
              </a:rPr>
              <a:t> </a:t>
            </a:r>
            <a:r>
              <a:rPr lang="pt-BR" altLang="ko-KR" sz="1200" dirty="0" err="1">
                <a:solidFill>
                  <a:schemeClr val="bg1"/>
                </a:solidFill>
              </a:rPr>
              <a:t>accusata</a:t>
            </a:r>
            <a:r>
              <a:rPr lang="pt-BR" altLang="ko-KR" sz="1200" dirty="0">
                <a:solidFill>
                  <a:schemeClr val="bg1"/>
                </a:solidFill>
              </a:rPr>
              <a:t> </a:t>
            </a:r>
            <a:r>
              <a:rPr lang="pt-BR" altLang="ko-KR" sz="1200" dirty="0" err="1">
                <a:solidFill>
                  <a:schemeClr val="bg1"/>
                </a:solidFill>
              </a:rPr>
              <a:t>complectitur</a:t>
            </a:r>
            <a:r>
              <a:rPr lang="pt-BR" altLang="ko-KR" sz="1200" dirty="0">
                <a:solidFill>
                  <a:schemeClr val="bg1"/>
                </a:solidFill>
              </a:rPr>
              <a:t>, et probo animal </a:t>
            </a:r>
            <a:r>
              <a:rPr lang="pt-BR" altLang="ko-KR" sz="1200" dirty="0" err="1">
                <a:solidFill>
                  <a:schemeClr val="bg1"/>
                </a:solidFill>
              </a:rPr>
              <a:t>volumus</a:t>
            </a:r>
            <a:r>
              <a:rPr lang="pt-BR" altLang="ko-KR" sz="1200" dirty="0">
                <a:solidFill>
                  <a:schemeClr val="bg1"/>
                </a:solidFill>
              </a:rPr>
              <a:t> </a:t>
            </a:r>
            <a:r>
              <a:rPr lang="pt-BR" altLang="ko-KR" sz="1200" dirty="0" err="1">
                <a:solidFill>
                  <a:schemeClr val="bg1"/>
                </a:solidFill>
              </a:rPr>
              <a:t>nec</a:t>
            </a:r>
            <a:r>
              <a:rPr lang="pt-BR" altLang="ko-KR" sz="1200" dirty="0">
                <a:solidFill>
                  <a:schemeClr val="bg1"/>
                </a:solidFill>
              </a:rPr>
              <a:t>. </a:t>
            </a:r>
            <a:r>
              <a:rPr lang="pt-BR" altLang="ko-KR" sz="1200" dirty="0" err="1">
                <a:solidFill>
                  <a:schemeClr val="bg1"/>
                </a:solidFill>
              </a:rPr>
              <a:t>Sit</a:t>
            </a:r>
            <a:r>
              <a:rPr lang="pt-BR" altLang="ko-KR" sz="1200" dirty="0">
                <a:solidFill>
                  <a:schemeClr val="bg1"/>
                </a:solidFill>
              </a:rPr>
              <a:t> quando </a:t>
            </a:r>
            <a:r>
              <a:rPr lang="pt-BR" altLang="ko-KR" sz="1200" dirty="0" err="1">
                <a:solidFill>
                  <a:schemeClr val="bg1"/>
                </a:solidFill>
              </a:rPr>
              <a:t>persecuti</a:t>
            </a:r>
            <a:r>
              <a:rPr lang="pt-BR" altLang="ko-KR" sz="1200" dirty="0">
                <a:solidFill>
                  <a:schemeClr val="bg1"/>
                </a:solidFill>
              </a:rPr>
              <a:t> </a:t>
            </a:r>
            <a:r>
              <a:rPr lang="pt-BR" altLang="ko-KR" sz="1200" dirty="0" err="1">
                <a:solidFill>
                  <a:schemeClr val="bg1"/>
                </a:solidFill>
              </a:rPr>
              <a:t>ex</a:t>
            </a:r>
            <a:endParaRPr lang="pt-BR" altLang="ko-KR" sz="12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3640C6-0790-70CD-0D70-B3B93C71AE8D}"/>
              </a:ext>
            </a:extLst>
          </p:cNvPr>
          <p:cNvSpPr txBox="1"/>
          <p:nvPr/>
        </p:nvSpPr>
        <p:spPr>
          <a:xfrm>
            <a:off x="1427874" y="2829560"/>
            <a:ext cx="19759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 b="1" spc="-150">
                <a:latin typeface="+mj-lt"/>
              </a:defRPr>
            </a:lvl1pPr>
          </a:lstStyle>
          <a:p>
            <a:pPr algn="ctr"/>
            <a:r>
              <a:rPr lang="pt-BR" altLang="ko-KR" sz="2400" dirty="0" err="1">
                <a:solidFill>
                  <a:schemeClr val="bg1"/>
                </a:solidFill>
              </a:rPr>
              <a:t>subtitle</a:t>
            </a:r>
            <a:endParaRPr lang="pt-BR" altLang="ko-KR" sz="2400" dirty="0">
              <a:solidFill>
                <a:schemeClr val="bg1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240CE53-10C6-46EA-A351-D910F231F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243" y="1977586"/>
            <a:ext cx="4095750" cy="347662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D8402AC-3587-4FEB-95DE-3BD97835A8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1191" y="1980402"/>
            <a:ext cx="5678170" cy="350495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692929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그림 개체 틀 30" descr="테이블, 사람, 실내, 사람들이(가) 표시된 사진&#10;&#10;자동 생성된 설명">
            <a:extLst>
              <a:ext uri="{FF2B5EF4-FFF2-40B4-BE49-F238E27FC236}">
                <a16:creationId xmlns:a16="http://schemas.microsoft.com/office/drawing/2014/main" id="{3F330892-4BB3-3AC2-6879-74B1DAC49B7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1785172"/>
            <a:ext cx="12191999" cy="3871689"/>
          </a:xfr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D439D7D-91FC-E3C5-4E66-6E82996E5FDD}"/>
              </a:ext>
            </a:extLst>
          </p:cNvPr>
          <p:cNvSpPr/>
          <p:nvPr/>
        </p:nvSpPr>
        <p:spPr>
          <a:xfrm>
            <a:off x="0" y="1774939"/>
            <a:ext cx="12192000" cy="3881922"/>
          </a:xfrm>
          <a:prstGeom prst="rect">
            <a:avLst/>
          </a:prstGeom>
          <a:gradFill>
            <a:gsLst>
              <a:gs pos="79000">
                <a:schemeClr val="accent2">
                  <a:alpha val="84586"/>
                </a:schemeClr>
              </a:gs>
              <a:gs pos="0">
                <a:schemeClr val="accent1">
                  <a:alpha val="82087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E0A4BB9-2D33-43F1-99B5-CB0C8EE69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7947" y="1201139"/>
            <a:ext cx="8236106" cy="508388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7EAC5BD-68EC-4ECE-A4A5-4B8157437D0C}"/>
              </a:ext>
            </a:extLst>
          </p:cNvPr>
          <p:cNvSpPr txBox="1"/>
          <p:nvPr/>
        </p:nvSpPr>
        <p:spPr>
          <a:xfrm>
            <a:off x="-305524" y="173039"/>
            <a:ext cx="64015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 b="1" spc="-150">
                <a:latin typeface="+mj-lt"/>
              </a:defRPr>
            </a:lvl1pPr>
          </a:lstStyle>
          <a:p>
            <a:pPr algn="ctr"/>
            <a:r>
              <a:rPr lang="ko-KR" altLang="en-US" sz="320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구현화면 </a:t>
            </a:r>
            <a:r>
              <a:rPr lang="en-US" altLang="ko-KR" sz="320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: </a:t>
            </a:r>
            <a:r>
              <a:rPr lang="ko-KR" altLang="en-US" sz="320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부서별 급여관련 조회</a:t>
            </a:r>
            <a:endParaRPr lang="pt-BR" altLang="ko-KR" sz="3200" dirty="0">
              <a:latin typeface="KB금융 본문체 Medium" panose="020B0603000000000000" pitchFamily="50" charset="-127"/>
              <a:ea typeface="KB금융 본문체 Medium" panose="020B06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25955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그림 개체 틀 30" descr="테이블, 사람, 실내, 사람들이(가) 표시된 사진&#10;&#10;자동 생성된 설명">
            <a:extLst>
              <a:ext uri="{FF2B5EF4-FFF2-40B4-BE49-F238E27FC236}">
                <a16:creationId xmlns:a16="http://schemas.microsoft.com/office/drawing/2014/main" id="{3F330892-4BB3-3AC2-6879-74B1DAC49B7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1785172"/>
            <a:ext cx="12191999" cy="3871689"/>
          </a:xfr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D439D7D-91FC-E3C5-4E66-6E82996E5FDD}"/>
              </a:ext>
            </a:extLst>
          </p:cNvPr>
          <p:cNvSpPr/>
          <p:nvPr/>
        </p:nvSpPr>
        <p:spPr>
          <a:xfrm>
            <a:off x="0" y="1774939"/>
            <a:ext cx="12192000" cy="3881922"/>
          </a:xfrm>
          <a:prstGeom prst="rect">
            <a:avLst/>
          </a:prstGeom>
          <a:gradFill>
            <a:gsLst>
              <a:gs pos="79000">
                <a:schemeClr val="accent2">
                  <a:alpha val="84586"/>
                </a:schemeClr>
              </a:gs>
              <a:gs pos="0">
                <a:schemeClr val="accent1">
                  <a:alpha val="82087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EAC5BD-68EC-4ECE-A4A5-4B8157437D0C}"/>
              </a:ext>
            </a:extLst>
          </p:cNvPr>
          <p:cNvSpPr txBox="1"/>
          <p:nvPr/>
        </p:nvSpPr>
        <p:spPr>
          <a:xfrm>
            <a:off x="-608404" y="223839"/>
            <a:ext cx="81776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 b="1" spc="-150">
                <a:latin typeface="+mj-lt"/>
              </a:defRPr>
            </a:lvl1pPr>
          </a:lstStyle>
          <a:p>
            <a:pPr algn="ctr"/>
            <a:r>
              <a:rPr lang="ko-KR" altLang="en-US" sz="320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구현화면 </a:t>
            </a:r>
            <a:r>
              <a:rPr lang="en-US" altLang="ko-KR" sz="320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: </a:t>
            </a:r>
            <a:r>
              <a:rPr lang="ko-KR" altLang="en-US" sz="320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전사 급여관련 및 인원 조회</a:t>
            </a:r>
            <a:endParaRPr lang="pt-BR" altLang="ko-KR" sz="3200" dirty="0">
              <a:latin typeface="KB금융 본문체 Medium" panose="020B0603000000000000" pitchFamily="50" charset="-127"/>
              <a:ea typeface="KB금융 본문체 Medium" panose="020B0603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3B5F9DB-D8AF-49BE-8A06-F0FAAAD3A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0826" y="2044549"/>
            <a:ext cx="10733547" cy="334270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450272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그림 개체 틀 30" descr="테이블, 사람, 실내, 사람들이(가) 표시된 사진&#10;&#10;자동 생성된 설명">
            <a:extLst>
              <a:ext uri="{FF2B5EF4-FFF2-40B4-BE49-F238E27FC236}">
                <a16:creationId xmlns:a16="http://schemas.microsoft.com/office/drawing/2014/main" id="{3F330892-4BB3-3AC2-6879-74B1DAC49B7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1785172"/>
            <a:ext cx="12191999" cy="3871689"/>
          </a:xfr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D439D7D-91FC-E3C5-4E66-6E82996E5FDD}"/>
              </a:ext>
            </a:extLst>
          </p:cNvPr>
          <p:cNvSpPr/>
          <p:nvPr/>
        </p:nvSpPr>
        <p:spPr>
          <a:xfrm>
            <a:off x="0" y="1774939"/>
            <a:ext cx="12192000" cy="3881922"/>
          </a:xfrm>
          <a:prstGeom prst="rect">
            <a:avLst/>
          </a:prstGeom>
          <a:gradFill>
            <a:gsLst>
              <a:gs pos="79000">
                <a:schemeClr val="accent2">
                  <a:alpha val="84586"/>
                </a:schemeClr>
              </a:gs>
              <a:gs pos="0">
                <a:schemeClr val="accent1">
                  <a:alpha val="82087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EAC5BD-68EC-4ECE-A4A5-4B8157437D0C}"/>
              </a:ext>
            </a:extLst>
          </p:cNvPr>
          <p:cNvSpPr txBox="1"/>
          <p:nvPr/>
        </p:nvSpPr>
        <p:spPr>
          <a:xfrm>
            <a:off x="-608404" y="121936"/>
            <a:ext cx="81776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 b="1" spc="-150">
                <a:latin typeface="+mj-lt"/>
              </a:defRPr>
            </a:lvl1pPr>
          </a:lstStyle>
          <a:p>
            <a:pPr algn="ctr"/>
            <a:r>
              <a:rPr lang="ko-KR" altLang="en-US" sz="320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구현화면 </a:t>
            </a:r>
            <a:r>
              <a:rPr lang="en-US" altLang="ko-KR" sz="320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: </a:t>
            </a:r>
            <a:r>
              <a:rPr lang="ko-KR" altLang="en-US" sz="3200" dirty="0" err="1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전직원</a:t>
            </a:r>
            <a:r>
              <a:rPr lang="ko-KR" altLang="en-US" sz="320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 고과 및 평가내용 조회</a:t>
            </a:r>
            <a:endParaRPr lang="pt-BR" altLang="ko-KR" sz="3200" dirty="0">
              <a:latin typeface="KB금융 본문체 Medium" panose="020B0603000000000000" pitchFamily="50" charset="-127"/>
              <a:ea typeface="KB금융 본문체 Medium" panose="020B0603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E08BC7F-064C-4EB2-91B0-D2C931514E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930" y="1004215"/>
            <a:ext cx="10904140" cy="548433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470531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그림 개체 틀 30" descr="테이블, 사람, 실내, 사람들이(가) 표시된 사진&#10;&#10;자동 생성된 설명">
            <a:extLst>
              <a:ext uri="{FF2B5EF4-FFF2-40B4-BE49-F238E27FC236}">
                <a16:creationId xmlns:a16="http://schemas.microsoft.com/office/drawing/2014/main" id="{3F330892-4BB3-3AC2-6879-74B1DAC49B7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1785172"/>
            <a:ext cx="12191999" cy="3871689"/>
          </a:xfr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D439D7D-91FC-E3C5-4E66-6E82996E5FDD}"/>
              </a:ext>
            </a:extLst>
          </p:cNvPr>
          <p:cNvSpPr/>
          <p:nvPr/>
        </p:nvSpPr>
        <p:spPr>
          <a:xfrm>
            <a:off x="0" y="1774939"/>
            <a:ext cx="12192000" cy="3881922"/>
          </a:xfrm>
          <a:prstGeom prst="rect">
            <a:avLst/>
          </a:prstGeom>
          <a:gradFill>
            <a:gsLst>
              <a:gs pos="79000">
                <a:schemeClr val="accent2">
                  <a:alpha val="84586"/>
                </a:schemeClr>
              </a:gs>
              <a:gs pos="0">
                <a:schemeClr val="accent1">
                  <a:alpha val="82087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7EAC5BD-68EC-4ECE-A4A5-4B8157437D0C}"/>
              </a:ext>
            </a:extLst>
          </p:cNvPr>
          <p:cNvSpPr txBox="1"/>
          <p:nvPr/>
        </p:nvSpPr>
        <p:spPr>
          <a:xfrm>
            <a:off x="-1350084" y="54172"/>
            <a:ext cx="81776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 b="1" spc="-150">
                <a:latin typeface="+mj-lt"/>
              </a:defRPr>
            </a:lvl1pPr>
          </a:lstStyle>
          <a:p>
            <a:pPr algn="ctr"/>
            <a:r>
              <a:rPr lang="ko-KR" altLang="en-US" sz="320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구현화면 </a:t>
            </a:r>
            <a:r>
              <a:rPr lang="en-US" altLang="ko-KR" sz="320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: </a:t>
            </a:r>
            <a:r>
              <a:rPr lang="ko-KR" altLang="en-US" sz="320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월급 </a:t>
            </a:r>
            <a:r>
              <a:rPr lang="ko-KR" altLang="en-US" sz="3200" dirty="0" err="1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루팡</a:t>
            </a:r>
            <a:r>
              <a:rPr lang="ko-KR" altLang="en-US" sz="320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 찾아 내기</a:t>
            </a:r>
            <a:endParaRPr lang="pt-BR" altLang="ko-KR" sz="3200" dirty="0">
              <a:latin typeface="KB금융 본문체 Medium" panose="020B0603000000000000" pitchFamily="50" charset="-127"/>
              <a:ea typeface="KB금융 본문체 Medium" panose="020B0603000000000000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8AE9C26-8BBF-4195-838C-E0D98901F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2728" y="779953"/>
            <a:ext cx="6859053" cy="58718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288603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00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>
            <a:extLst>
              <a:ext uri="{FF2B5EF4-FFF2-40B4-BE49-F238E27FC236}">
                <a16:creationId xmlns:a16="http://schemas.microsoft.com/office/drawing/2014/main" id="{5D8D90C9-E21D-4037-BF2C-69CCF7DF1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3" y="1475621"/>
            <a:ext cx="5612075" cy="280603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3A94DA28-D1DE-1FC6-9E79-0C32F6FB2FD7}"/>
              </a:ext>
            </a:extLst>
          </p:cNvPr>
          <p:cNvSpPr/>
          <p:nvPr/>
        </p:nvSpPr>
        <p:spPr>
          <a:xfrm>
            <a:off x="5266710" y="0"/>
            <a:ext cx="6901837" cy="6858000"/>
          </a:xfrm>
          <a:prstGeom prst="rect">
            <a:avLst/>
          </a:prstGeom>
          <a:gradFill>
            <a:gsLst>
              <a:gs pos="79000">
                <a:schemeClr val="accent2"/>
              </a:gs>
              <a:gs pos="0">
                <a:schemeClr val="accent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KB금융 본문체 Medium" panose="020B0603000000000000" pitchFamily="50" charset="-127"/>
              <a:ea typeface="KB금융 본문체 Medium" panose="020B0603000000000000" pitchFamily="50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6F491377-B8AF-4FB0-95C0-274D560F8129}"/>
              </a:ext>
            </a:extLst>
          </p:cNvPr>
          <p:cNvSpPr/>
          <p:nvPr/>
        </p:nvSpPr>
        <p:spPr>
          <a:xfrm>
            <a:off x="7474179" y="2006947"/>
            <a:ext cx="2722880" cy="2565053"/>
          </a:xfrm>
          <a:prstGeom prst="ellipse">
            <a:avLst/>
          </a:prstGeom>
          <a:noFill/>
          <a:ln w="762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KB금융 본문체 Medium" panose="020B0603000000000000" pitchFamily="50" charset="-127"/>
              <a:ea typeface="KB금융 본문체 Medium" panose="020B0603000000000000" pitchFamily="50" charset="-127"/>
            </a:endParaRPr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26AA1C96-CADF-E944-809B-DEE779406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53" y="30480"/>
            <a:ext cx="2832643" cy="701040"/>
          </a:xfrm>
        </p:spPr>
        <p:txBody>
          <a:bodyPr>
            <a:normAutofit/>
          </a:bodyPr>
          <a:lstStyle/>
          <a:p>
            <a:r>
              <a:rPr lang="en-US" altLang="en-US" sz="200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DIGITAL CAMPUS 2</a:t>
            </a:r>
            <a:r>
              <a:rPr lang="ko-KR" altLang="en-US" sz="2000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기</a:t>
            </a:r>
            <a:endParaRPr lang="ko-Kore-KR" altLang="en-US" sz="2000" dirty="0">
              <a:latin typeface="KB금융 본문체 Medium" panose="020B0603000000000000" pitchFamily="50" charset="-127"/>
              <a:ea typeface="KB금융 본문체 Medium" panose="020B0603000000000000" pitchFamily="50" charset="-127"/>
            </a:endParaRPr>
          </a:p>
        </p:txBody>
      </p:sp>
      <p:sp>
        <p:nvSpPr>
          <p:cNvPr id="8" name="제목 6">
            <a:extLst>
              <a:ext uri="{FF2B5EF4-FFF2-40B4-BE49-F238E27FC236}">
                <a16:creationId xmlns:a16="http://schemas.microsoft.com/office/drawing/2014/main" id="{4FFF5DE9-74C8-415A-85D8-40E8416A8413}"/>
              </a:ext>
            </a:extLst>
          </p:cNvPr>
          <p:cNvSpPr txBox="1">
            <a:spLocks/>
          </p:cNvSpPr>
          <p:nvPr/>
        </p:nvSpPr>
        <p:spPr>
          <a:xfrm>
            <a:off x="935475" y="3564504"/>
            <a:ext cx="4174686" cy="6517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3200" b="1" kern="1200" spc="-15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우린 영원히 죽지 않아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70F496C-460B-446C-BFCD-1136539A3E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5619" y="1253574"/>
            <a:ext cx="1080000" cy="108850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DFE0A53-CD3A-45F0-B550-07FF4F4DBA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1765" y="2694640"/>
            <a:ext cx="1080000" cy="1080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F5492B0-E790-4B46-BE16-D1000B082B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4834" y="2683722"/>
            <a:ext cx="1102703" cy="108000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550F8E68-D888-4B98-8472-1B179CE953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42291" y="4088370"/>
            <a:ext cx="1209675" cy="12192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F62A7F4-1810-4C74-AB31-C0594B288AAB}"/>
              </a:ext>
            </a:extLst>
          </p:cNvPr>
          <p:cNvSpPr txBox="1"/>
          <p:nvPr/>
        </p:nvSpPr>
        <p:spPr>
          <a:xfrm>
            <a:off x="6096000" y="3799709"/>
            <a:ext cx="23189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>
                <a:solidFill>
                  <a:schemeClr val="bg1"/>
                </a:solidFill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신혜림</a:t>
            </a:r>
            <a:r>
              <a:rPr lang="ko-KR" altLang="en-US" sz="1600" dirty="0">
                <a:solidFill>
                  <a:schemeClr val="bg1"/>
                </a:solidFill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 </a:t>
            </a:r>
            <a:r>
              <a:rPr lang="en-US" altLang="ko-KR" sz="1600" dirty="0">
                <a:solidFill>
                  <a:schemeClr val="bg1"/>
                </a:solidFill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:</a:t>
            </a:r>
            <a:r>
              <a:rPr lang="ko-KR" altLang="en-US" sz="1600" dirty="0">
                <a:solidFill>
                  <a:schemeClr val="bg1"/>
                </a:solidFill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혜림</a:t>
            </a:r>
            <a:r>
              <a:rPr lang="en-US" altLang="ko-KR" sz="1600" dirty="0">
                <a:solidFill>
                  <a:schemeClr val="bg1"/>
                </a:solidFill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:</a:t>
            </a:r>
            <a:endParaRPr lang="ko-KR" altLang="en-US" sz="1600" dirty="0">
              <a:solidFill>
                <a:schemeClr val="bg1"/>
              </a:solidFill>
              <a:latin typeface="KB금융 본문체 Medium" panose="020B0603000000000000" pitchFamily="50" charset="-127"/>
              <a:ea typeface="KB금융 본문체 Medium" panose="020B0603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7ACE6EF-6285-423B-A17C-C03CAC525149}"/>
              </a:ext>
            </a:extLst>
          </p:cNvPr>
          <p:cNvSpPr txBox="1"/>
          <p:nvPr/>
        </p:nvSpPr>
        <p:spPr>
          <a:xfrm>
            <a:off x="9037595" y="3791995"/>
            <a:ext cx="23189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박선미 </a:t>
            </a:r>
            <a:r>
              <a:rPr lang="en-US" altLang="ko-KR" sz="1600" dirty="0">
                <a:solidFill>
                  <a:schemeClr val="bg1"/>
                </a:solidFill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:</a:t>
            </a:r>
            <a:r>
              <a:rPr lang="ko-KR" altLang="en-US" sz="1600" dirty="0">
                <a:solidFill>
                  <a:schemeClr val="bg1"/>
                </a:solidFill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선미</a:t>
            </a:r>
            <a:r>
              <a:rPr lang="en-US" altLang="ko-KR" sz="1600" dirty="0">
                <a:solidFill>
                  <a:schemeClr val="bg1"/>
                </a:solidFill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FB4B37F-EBDA-48E3-9709-79369939EC8D}"/>
              </a:ext>
            </a:extLst>
          </p:cNvPr>
          <p:cNvSpPr txBox="1"/>
          <p:nvPr/>
        </p:nvSpPr>
        <p:spPr>
          <a:xfrm>
            <a:off x="7654682" y="5321140"/>
            <a:ext cx="23189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유성진 </a:t>
            </a:r>
            <a:r>
              <a:rPr lang="en-US" altLang="ko-KR" sz="1600" dirty="0">
                <a:solidFill>
                  <a:schemeClr val="bg1"/>
                </a:solidFill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:</a:t>
            </a:r>
            <a:r>
              <a:rPr lang="ko-KR" altLang="en-US" sz="1600" dirty="0">
                <a:solidFill>
                  <a:schemeClr val="bg1"/>
                </a:solidFill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과장</a:t>
            </a:r>
            <a:r>
              <a:rPr lang="en-US" altLang="ko-KR" sz="1600" dirty="0">
                <a:solidFill>
                  <a:schemeClr val="bg1"/>
                </a:solidFill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: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A8C7DE-408C-4005-A3F3-5DB5C1BF37EC}"/>
              </a:ext>
            </a:extLst>
          </p:cNvPr>
          <p:cNvSpPr txBox="1"/>
          <p:nvPr/>
        </p:nvSpPr>
        <p:spPr>
          <a:xfrm>
            <a:off x="7704917" y="2368892"/>
            <a:ext cx="23189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이나은 </a:t>
            </a:r>
            <a:r>
              <a:rPr lang="en-US" altLang="ko-KR" sz="1600" dirty="0">
                <a:solidFill>
                  <a:schemeClr val="bg1"/>
                </a:solidFill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:</a:t>
            </a:r>
            <a:r>
              <a:rPr lang="ko-KR" altLang="en-US" sz="1600" dirty="0">
                <a:solidFill>
                  <a:schemeClr val="bg1"/>
                </a:solidFill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나은</a:t>
            </a:r>
            <a:r>
              <a:rPr lang="en-US" altLang="ko-KR" sz="1600" dirty="0">
                <a:solidFill>
                  <a:schemeClr val="bg1"/>
                </a:solidFill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:</a:t>
            </a:r>
            <a:endParaRPr lang="ko-KR" altLang="en-US" sz="1600" dirty="0">
              <a:solidFill>
                <a:schemeClr val="bg1"/>
              </a:solidFill>
              <a:latin typeface="KB금융 본문체 Medium" panose="020B0603000000000000" pitchFamily="50" charset="-127"/>
              <a:ea typeface="KB금융 본문체 Medium" panose="020B06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8432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개체 틀 14" descr="사람이(가) 표시된 사진&#10;&#10;자동 생성된 설명">
            <a:extLst>
              <a:ext uri="{FF2B5EF4-FFF2-40B4-BE49-F238E27FC236}">
                <a16:creationId xmlns:a16="http://schemas.microsoft.com/office/drawing/2014/main" id="{2800E252-5FE4-5B0C-A73B-195AC65249D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C18AB71D-D2E1-036B-C547-FE3D8C7E36C7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79000">
                <a:schemeClr val="accent2">
                  <a:alpha val="84586"/>
                </a:schemeClr>
              </a:gs>
              <a:gs pos="0">
                <a:schemeClr val="accent1">
                  <a:alpha val="82087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>
              <a:latin typeface="KB금융 본문체 Medium" panose="020B0603000000000000" pitchFamily="50" charset="-127"/>
              <a:ea typeface="KB금융 본문체 Medium" panose="020B0603000000000000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86CEBE-9CFC-ECEE-C7E2-30DDF5B51D79}"/>
              </a:ext>
            </a:extLst>
          </p:cNvPr>
          <p:cNvSpPr txBox="1"/>
          <p:nvPr/>
        </p:nvSpPr>
        <p:spPr>
          <a:xfrm>
            <a:off x="2300878" y="5285932"/>
            <a:ext cx="75902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 b="1" spc="-150">
                <a:latin typeface="+mj-lt"/>
              </a:defRPr>
            </a:lvl1pPr>
          </a:lstStyle>
          <a:p>
            <a:pPr algn="ctr"/>
            <a:r>
              <a:rPr lang="ko-KR" altLang="en-US" sz="4000" dirty="0">
                <a:solidFill>
                  <a:schemeClr val="bg1"/>
                </a:solidFill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봐주셔서 감사합니다</a:t>
            </a:r>
            <a:r>
              <a:rPr lang="en-US" altLang="ko-KR" sz="4000" dirty="0">
                <a:solidFill>
                  <a:schemeClr val="bg1"/>
                </a:solidFill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!</a:t>
            </a:r>
            <a:endParaRPr lang="pt-BR" altLang="ko-KR" sz="4000" dirty="0">
              <a:solidFill>
                <a:schemeClr val="bg1"/>
              </a:solidFill>
              <a:latin typeface="KB금융 본문체 Medium" panose="020B0603000000000000" pitchFamily="50" charset="-127"/>
              <a:ea typeface="KB금융 본문체 Medium" panose="020B0603000000000000" pitchFamily="50" charset="-127"/>
            </a:endParaRPr>
          </a:p>
        </p:txBody>
      </p:sp>
      <p:sp>
        <p:nvSpPr>
          <p:cNvPr id="8" name="자유형 7">
            <a:extLst>
              <a:ext uri="{FF2B5EF4-FFF2-40B4-BE49-F238E27FC236}">
                <a16:creationId xmlns:a16="http://schemas.microsoft.com/office/drawing/2014/main" id="{8D18E0B2-9760-DFB8-446C-9A50DF7738DB}"/>
              </a:ext>
            </a:extLst>
          </p:cNvPr>
          <p:cNvSpPr/>
          <p:nvPr/>
        </p:nvSpPr>
        <p:spPr>
          <a:xfrm>
            <a:off x="4894729" y="1"/>
            <a:ext cx="2402542" cy="1201270"/>
          </a:xfrm>
          <a:custGeom>
            <a:avLst/>
            <a:gdLst>
              <a:gd name="connsiteX0" fmla="*/ 0 w 2402542"/>
              <a:gd name="connsiteY0" fmla="*/ 0 h 1201270"/>
              <a:gd name="connsiteX1" fmla="*/ 474911 w 2402542"/>
              <a:gd name="connsiteY1" fmla="*/ 0 h 1201270"/>
              <a:gd name="connsiteX2" fmla="*/ 489668 w 2402542"/>
              <a:gd name="connsiteY2" fmla="*/ 146386 h 1201270"/>
              <a:gd name="connsiteX3" fmla="*/ 1201270 w 2402542"/>
              <a:gd name="connsiteY3" fmla="*/ 726359 h 1201270"/>
              <a:gd name="connsiteX4" fmla="*/ 1912873 w 2402542"/>
              <a:gd name="connsiteY4" fmla="*/ 146386 h 1201270"/>
              <a:gd name="connsiteX5" fmla="*/ 1927630 w 2402542"/>
              <a:gd name="connsiteY5" fmla="*/ 0 h 1201270"/>
              <a:gd name="connsiteX6" fmla="*/ 2402542 w 2402542"/>
              <a:gd name="connsiteY6" fmla="*/ 0 h 1201270"/>
              <a:gd name="connsiteX7" fmla="*/ 2378137 w 2402542"/>
              <a:gd name="connsiteY7" fmla="*/ 242097 h 1201270"/>
              <a:gd name="connsiteX8" fmla="*/ 1201271 w 2402542"/>
              <a:gd name="connsiteY8" fmla="*/ 1201270 h 1201270"/>
              <a:gd name="connsiteX9" fmla="*/ 24406 w 2402542"/>
              <a:gd name="connsiteY9" fmla="*/ 242097 h 1201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02542" h="1201270">
                <a:moveTo>
                  <a:pt x="0" y="0"/>
                </a:moveTo>
                <a:lnTo>
                  <a:pt x="474911" y="0"/>
                </a:lnTo>
                <a:lnTo>
                  <a:pt x="489668" y="146386"/>
                </a:lnTo>
                <a:cubicBezTo>
                  <a:pt x="557398" y="477376"/>
                  <a:pt x="850257" y="726359"/>
                  <a:pt x="1201270" y="726359"/>
                </a:cubicBezTo>
                <a:cubicBezTo>
                  <a:pt x="1552284" y="726359"/>
                  <a:pt x="1845143" y="477376"/>
                  <a:pt x="1912873" y="146386"/>
                </a:cubicBezTo>
                <a:lnTo>
                  <a:pt x="1927630" y="0"/>
                </a:lnTo>
                <a:lnTo>
                  <a:pt x="2402542" y="0"/>
                </a:lnTo>
                <a:lnTo>
                  <a:pt x="2378137" y="242097"/>
                </a:lnTo>
                <a:cubicBezTo>
                  <a:pt x="2266123" y="789496"/>
                  <a:pt x="1781785" y="1201270"/>
                  <a:pt x="1201271" y="1201270"/>
                </a:cubicBezTo>
                <a:cubicBezTo>
                  <a:pt x="620758" y="1201270"/>
                  <a:pt x="136420" y="789496"/>
                  <a:pt x="24406" y="2420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ko-Kore-KR" altLang="en-US">
              <a:solidFill>
                <a:schemeClr val="tx1"/>
              </a:solidFill>
              <a:latin typeface="KB금융 본문체 Medium" panose="020B0603000000000000" pitchFamily="50" charset="-127"/>
              <a:ea typeface="KB금융 본문체 Medium" panose="020B0603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0DAB0A-FC31-4E18-9C51-537A29D73875}"/>
              </a:ext>
            </a:extLst>
          </p:cNvPr>
          <p:cNvSpPr txBox="1"/>
          <p:nvPr/>
        </p:nvSpPr>
        <p:spPr>
          <a:xfrm>
            <a:off x="2112918" y="2122510"/>
            <a:ext cx="79661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2800" b="1" spc="-150">
                <a:latin typeface="+mj-lt"/>
              </a:defRPr>
            </a:lvl1pPr>
          </a:lstStyle>
          <a:p>
            <a:pPr algn="ctr"/>
            <a:r>
              <a:rPr lang="en-US" altLang="ko-KR" sz="8800" dirty="0">
                <a:solidFill>
                  <a:schemeClr val="bg1"/>
                </a:solidFill>
                <a:latin typeface="KB금융 본문체 Medium" panose="020B0603000000000000" pitchFamily="50" charset="-127"/>
                <a:ea typeface="KB금융 본문체 Medium" panose="020B0603000000000000" pitchFamily="50" charset="-127"/>
              </a:rPr>
              <a:t>Q&amp;A</a:t>
            </a:r>
            <a:endParaRPr lang="pt-BR" altLang="ko-KR" sz="8800" dirty="0">
              <a:solidFill>
                <a:schemeClr val="bg1"/>
              </a:solidFill>
              <a:latin typeface="KB금융 본문체 Medium" panose="020B0603000000000000" pitchFamily="50" charset="-127"/>
              <a:ea typeface="KB금융 본문체 Medium" panose="020B06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3814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1">
      <a:dk1>
        <a:srgbClr val="000000"/>
      </a:dk1>
      <a:lt1>
        <a:srgbClr val="FFFFFF"/>
      </a:lt1>
      <a:dk2>
        <a:srgbClr val="39302A"/>
      </a:dk2>
      <a:lt2>
        <a:srgbClr val="E5DEDB"/>
      </a:lt2>
      <a:accent1>
        <a:srgbClr val="A72C50"/>
      </a:accent1>
      <a:accent2>
        <a:srgbClr val="442E59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사용자 지정 1">
      <a:majorFont>
        <a:latin typeface="Noto Sans"/>
        <a:ea typeface="Calibri"/>
        <a:cs typeface=""/>
      </a:majorFont>
      <a:minorFont>
        <a:latin typeface="Calibri"/>
        <a:ea typeface="Calibri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12163</TotalTime>
  <Words>119</Words>
  <Application>Microsoft Office PowerPoint</Application>
  <PresentationFormat>와이드스크린</PresentationFormat>
  <Paragraphs>24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Calibri</vt:lpstr>
      <vt:lpstr>Arial</vt:lpstr>
      <vt:lpstr>KB금융 본문체 Medium</vt:lpstr>
      <vt:lpstr>Noto Sans</vt:lpstr>
      <vt:lpstr>Wingdings</vt:lpstr>
      <vt:lpstr>KB금융 제목체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DIGITAL CAMPUS 2기</vt:lpstr>
      <vt:lpstr>PowerPoint 프레젠테이션</vt:lpstr>
    </vt:vector>
  </TitlesOfParts>
  <Manager>예스폼 디자인팀</Manager>
  <Company>(주)예스폼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예스폼 파워포인트</dc:title>
  <dc:subject>파워포인트 템플릿, 파워포인트 배경, PPT 템플릿, 프리젠테이션, 다이어그램, 차트</dc:subject>
  <dc:creator>YESFORM by CM.LIM</dc:creator>
  <cp:keywords>PPT, PPT Templates, Presentation, Diagram, Chart, Yesform, Google slides, Keynote, 예스폼, 배경PPT</cp:keywords>
  <dc:description>본 문서의 저작권은 예스폼(YESFORM)에 있으며 무단 복제 배포시 법적인 제재를 받을 수 있습니다.</dc:description>
  <cp:lastModifiedBy>naeunlee</cp:lastModifiedBy>
  <cp:revision>30</cp:revision>
  <dcterms:created xsi:type="dcterms:W3CDTF">2022-01-01T06:51:30Z</dcterms:created>
  <dcterms:modified xsi:type="dcterms:W3CDTF">2023-03-24T02:46:37Z</dcterms:modified>
  <cp:category>http://powerpoint.yesform.com/</cp:category>
</cp:coreProperties>
</file>

<file path=docProps/thumbnail.jpeg>
</file>